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62" r:id="rId2"/>
    <p:sldId id="257" r:id="rId3"/>
    <p:sldId id="263" r:id="rId4"/>
    <p:sldId id="264" r:id="rId5"/>
    <p:sldId id="268" r:id="rId6"/>
    <p:sldId id="269" r:id="rId7"/>
    <p:sldId id="284" r:id="rId8"/>
    <p:sldId id="270" r:id="rId9"/>
    <p:sldId id="271" r:id="rId10"/>
    <p:sldId id="272" r:id="rId11"/>
    <p:sldId id="285" r:id="rId12"/>
    <p:sldId id="273" r:id="rId13"/>
    <p:sldId id="286" r:id="rId14"/>
    <p:sldId id="274" r:id="rId15"/>
    <p:sldId id="275" r:id="rId16"/>
    <p:sldId id="276" r:id="rId17"/>
    <p:sldId id="287" r:id="rId18"/>
    <p:sldId id="277" r:id="rId19"/>
    <p:sldId id="278" r:id="rId20"/>
    <p:sldId id="288" r:id="rId21"/>
    <p:sldId id="279" r:id="rId22"/>
    <p:sldId id="289" r:id="rId23"/>
    <p:sldId id="280" r:id="rId24"/>
    <p:sldId id="281" r:id="rId25"/>
    <p:sldId id="290" r:id="rId26"/>
    <p:sldId id="282" r:id="rId27"/>
    <p:sldId id="283" r:id="rId28"/>
    <p:sldId id="291" r:id="rId29"/>
    <p:sldId id="266" r:id="rId30"/>
    <p:sldId id="258" r:id="rId31"/>
    <p:sldId id="259" r:id="rId32"/>
    <p:sldId id="260" r:id="rId3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4"/>
    <p:restoredTop sz="94643"/>
  </p:normalViewPr>
  <p:slideViewPr>
    <p:cSldViewPr>
      <p:cViewPr varScale="1">
        <p:scale>
          <a:sx n="104" d="100"/>
          <a:sy n="104" d="100"/>
        </p:scale>
        <p:origin x="74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1EE82F-05BD-4176-A937-11E4F069C38E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714941-04A3-4BDE-A369-FDF483701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46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2FA35-C473-AF4E-AE89-7104119EDDE5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F425A-E798-DC4F-AD33-E56521B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2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http://</a:t>
            </a:r>
            <a:r>
              <a:rPr lang="en-US" dirty="0" err="1"/>
              <a:t>www.cse.chalmers.se</a:t>
            </a:r>
            <a:r>
              <a:rPr lang="en-US" dirty="0"/>
              <a:t>/~</a:t>
            </a:r>
            <a:r>
              <a:rPr lang="en-US" dirty="0" err="1"/>
              <a:t>coquand</a:t>
            </a:r>
            <a:r>
              <a:rPr lang="en-US" dirty="0"/>
              <a:t>/AUTOMATA/</a:t>
            </a:r>
            <a:r>
              <a:rPr lang="en-US" dirty="0" err="1"/>
              <a:t>mcp.pdf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Image source: https://</a:t>
            </a:r>
            <a:r>
              <a:rPr lang="en-US" dirty="0" err="1"/>
              <a:t>sebastianraschka.com</a:t>
            </a:r>
            <a:r>
              <a:rPr lang="en-US" dirty="0"/>
              <a:t>/Articles/2015_singlelayer_neurons.html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8C08A7-C4FD-4C55-8035-9185E59D50E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4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source: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Hopfield_network</a:t>
            </a:r>
            <a:r>
              <a:rPr lang="en-US" dirty="0"/>
              <a:t> 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718376-79FC-46E9-89A5-B85BA1B53F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1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Artificial_Neural_Networks</a:t>
            </a:r>
            <a:r>
              <a:rPr lang="en-US" dirty="0"/>
              <a:t>/Feed-</a:t>
            </a:r>
            <a:r>
              <a:rPr lang="en-US" dirty="0" err="1"/>
              <a:t>Forward_Networks</a:t>
            </a:r>
            <a:endParaRPr 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2FAEF7-4A36-4E4B-9ADA-A8D850227FA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32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/introduction-to-genetic-algorithms-including-example-code-e396e98d8bf3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1943F49-9316-4E00-9684-92117F9CAC9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53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https://</a:t>
            </a:r>
            <a:r>
              <a:rPr lang="en-US" dirty="0" err="1"/>
              <a:t>pdfs.semanticscholar.org</a:t>
            </a:r>
            <a:r>
              <a:rPr lang="en-US" dirty="0"/>
              <a:t>/f26c/be40db22c9b99fe95d368c3aff94beaef488.pdf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DBD9D4-84C7-420E-96E0-3429DA95C8F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04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AAB4E3-5639-4BBC-90D1-AF412D2607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1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4486387-C2DC-497E-B217-87734BC950C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8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Top image source: https://</a:t>
            </a:r>
            <a:r>
              <a:rPr lang="en-US" dirty="0" err="1"/>
              <a:t>spectrum.ieee.org</a:t>
            </a:r>
            <a:r>
              <a:rPr lang="en-US" dirty="0"/>
              <a:t>/tech-talk/computing/networks/</a:t>
            </a:r>
            <a:r>
              <a:rPr lang="en-US" dirty="0" err="1"/>
              <a:t>alphago</a:t>
            </a:r>
            <a:r>
              <a:rPr lang="en-US" dirty="0"/>
              <a:t>-wins-match-against-top-go-player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Bottom image source: 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234BCF3-AC02-403B-89AF-0932E8682E4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37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svgsilh.com</a:t>
            </a:r>
            <a:r>
              <a:rPr lang="en-US" dirty="0"/>
              <a:t>/image/1751308.html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425A-E798-DC4F-AD33-E56521B828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https://</a:t>
            </a:r>
            <a:r>
              <a:rPr lang="en-US" dirty="0" err="1"/>
              <a:t>www.csee.umbc.edu</a:t>
            </a:r>
            <a:r>
              <a:rPr lang="en-US" dirty="0"/>
              <a:t>/courses/471/papers/</a:t>
            </a:r>
            <a:r>
              <a:rPr lang="en-US" dirty="0" err="1"/>
              <a:t>turing.pdf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</a:t>
            </a:r>
            <a:r>
              <a:rPr lang="en-US" dirty="0" err="1"/>
              <a:t>www.pi.infn.it</a:t>
            </a:r>
            <a:r>
              <a:rPr lang="en-US" dirty="0"/>
              <a:t>/~</a:t>
            </a:r>
            <a:r>
              <a:rPr lang="en-US" dirty="0" err="1"/>
              <a:t>carosi</a:t>
            </a:r>
            <a:r>
              <a:rPr lang="en-US" dirty="0"/>
              <a:t>/chess/</a:t>
            </a:r>
            <a:r>
              <a:rPr lang="en-US" dirty="0" err="1"/>
              <a:t>shannon.txt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https://</a:t>
            </a:r>
            <a:r>
              <a:rPr lang="en-US" dirty="0" err="1"/>
              <a:t>vision.unipv.it</a:t>
            </a:r>
            <a:r>
              <a:rPr lang="en-US" dirty="0"/>
              <a:t>/IA1/aa2009-2010/</a:t>
            </a:r>
            <a:r>
              <a:rPr lang="en-US" dirty="0" err="1"/>
              <a:t>ProgrammingaComputerforPlayingChess.pdf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Top Image source: 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Bottom image source: https://</a:t>
            </a:r>
            <a:r>
              <a:rPr lang="en-US" dirty="0" err="1"/>
              <a:t>becominghuman.ai</a:t>
            </a:r>
            <a:r>
              <a:rPr lang="en-US" dirty="0"/>
              <a:t>/is-the-turing-test-a-valid-test-of-artificial-intelligence-6695b6e4304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E2175C-4BEB-4F9E-88B1-8364CE40251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409394-2FC4-4D56-B983-376EC2E2412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0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841812-8D74-48B1-BAAE-B4E03008F2B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7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07E3E6-331D-48B3-938B-A5F4A3DCD3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58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C6FABCD-12CE-438C-8AE5-1F31B37EA53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source: https://</a:t>
            </a:r>
            <a:r>
              <a:rPr lang="en-US" dirty="0" err="1"/>
              <a:t>www.igcseict.info</a:t>
            </a:r>
            <a:r>
              <a:rPr lang="en-US" dirty="0"/>
              <a:t>/theory/7_2/expert/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8C01738-69FE-4D73-A0A6-EBB1FC280A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39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Image source: http://</a:t>
            </a:r>
            <a:r>
              <a:rPr lang="en-US" dirty="0" err="1"/>
              <a:t>people.dbmi.columbia.edu</a:t>
            </a:r>
            <a:r>
              <a:rPr lang="en-US" dirty="0"/>
              <a:t>/~ehs7001/Buchanan-Shortliffe-1984/MYCIN%20Book.htm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BD715AD-38C9-49EA-A9F7-E9EFF1A0F9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3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266757-3829-4C71-A5FB-56E6E1D38F3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3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063" y="803673"/>
            <a:ext cx="10364391" cy="1863327"/>
          </a:xfrm>
          <a:prstGeom prst="rect">
            <a:avLst/>
          </a:prstGeom>
        </p:spPr>
        <p:txBody>
          <a:bodyPr lIns="64291" tIns="32146" rIns="64291" bIns="32146" anchor="b"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099" y="3429000"/>
            <a:ext cx="8533805" cy="2210099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43050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589"/>
            <a:ext cx="11887199" cy="796975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78720"/>
            <a:ext cx="11887199" cy="4841080"/>
          </a:xfrm>
          <a:prstGeom prst="rect">
            <a:avLst/>
          </a:prstGeom>
        </p:spPr>
        <p:txBody>
          <a:bodyPr lIns="64291" tIns="32146" rIns="64291" bIns="32146"/>
          <a:lstStyle>
            <a:lvl1pPr marL="401822" indent="-401822" algn="l">
              <a:buFont typeface="Arial" pitchFamily="34" charset="0"/>
              <a:buChar char="•"/>
              <a:defRPr/>
            </a:lvl1pPr>
            <a:lvl2pPr marL="723279" indent="-401822" algn="l">
              <a:buSzPct val="50000"/>
              <a:buFont typeface="Courier New" pitchFamily="49" charset="0"/>
              <a:buChar char="o"/>
              <a:defRPr/>
            </a:lvl2pPr>
            <a:lvl3pPr marL="1044736" indent="-401822" algn="l">
              <a:buFont typeface="Arial" pitchFamily="34" charset="0"/>
              <a:buChar char="•"/>
              <a:defRPr/>
            </a:lvl3pPr>
            <a:lvl4pPr marL="1366194" indent="-401822" algn="l">
              <a:buFont typeface="Arial" pitchFamily="34" charset="0"/>
              <a:buChar char="•"/>
              <a:defRPr/>
            </a:lvl4pPr>
            <a:lvl5pPr marL="1687651" indent="-401822" algn="l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9AC5886-5B2E-416C-B8A2-C62149944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2D1751-6224-41D8-8BC7-3B6D475DE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2952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9" y="2906613"/>
            <a:ext cx="10362901" cy="1361777"/>
          </a:xfrm>
          <a:prstGeom prst="rect">
            <a:avLst/>
          </a:prstGeom>
        </p:spPr>
        <p:txBody>
          <a:bodyPr lIns="64291" tIns="32146" rIns="64291" bIns="32146" anchor="t"/>
          <a:lstStyle>
            <a:lvl1pPr algn="ctr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2919" y="4268390"/>
            <a:ext cx="10362901" cy="1500188"/>
          </a:xfrm>
          <a:prstGeom prst="rect">
            <a:avLst/>
          </a:prstGeom>
        </p:spPr>
        <p:txBody>
          <a:bodyPr lIns="64291" tIns="32146" rIns="64291" bIns="32146" anchor="t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7BE0CD-4363-4321-84FD-6B13537246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1C47E46-4A24-433A-9E25-261EEC04D4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958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589"/>
            <a:ext cx="11887199" cy="796975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54164"/>
            <a:ext cx="5857281" cy="4865636"/>
          </a:xfrm>
          <a:prstGeom prst="rect">
            <a:avLst/>
          </a:prstGeom>
        </p:spPr>
        <p:txBody>
          <a:bodyPr lIns="64291" tIns="32146" rIns="64291" bIns="32146"/>
          <a:lstStyle>
            <a:lvl1pPr marL="321457" indent="-321457" algn="l">
              <a:buFont typeface="Arial" pitchFamily="34" charset="0"/>
              <a:buChar char="•"/>
              <a:defRPr sz="2000"/>
            </a:lvl1pPr>
            <a:lvl2pPr marL="562550" indent="-241093" algn="l">
              <a:buFont typeface="Arial" pitchFamily="34" charset="0"/>
              <a:buChar char="•"/>
              <a:defRPr sz="1700"/>
            </a:lvl2pPr>
            <a:lvl3pPr marL="884008" indent="-241093" algn="l">
              <a:buFont typeface="Arial" pitchFamily="34" charset="0"/>
              <a:buChar char="•"/>
              <a:defRPr sz="1400"/>
            </a:lvl3pPr>
            <a:lvl4pPr marL="1165283" indent="-200911" algn="l">
              <a:buFont typeface="Arial" pitchFamily="34" charset="0"/>
              <a:buChar char="•"/>
              <a:defRPr sz="1300"/>
            </a:lvl4pPr>
            <a:lvl5pPr marL="1486740" indent="-200911" algn="l">
              <a:buFont typeface="Arial" pitchFamily="34" charset="0"/>
              <a:buChar char="•"/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9" y="1154164"/>
            <a:ext cx="5872161" cy="4865636"/>
          </a:xfrm>
          <a:prstGeom prst="rect">
            <a:avLst/>
          </a:prstGeom>
        </p:spPr>
        <p:txBody>
          <a:bodyPr lIns="64291" tIns="32146" rIns="64291" bIns="32146"/>
          <a:lstStyle>
            <a:lvl1pPr marL="321457" indent="-321457" algn="l">
              <a:buFont typeface="Arial" pitchFamily="34" charset="0"/>
              <a:buChar char="•"/>
              <a:defRPr sz="2000"/>
            </a:lvl1pPr>
            <a:lvl2pPr marL="562550" indent="-241093" algn="l">
              <a:buFont typeface="Arial" pitchFamily="34" charset="0"/>
              <a:buChar char="•"/>
              <a:defRPr sz="1700"/>
            </a:lvl2pPr>
            <a:lvl3pPr marL="884008" indent="-241093" algn="l">
              <a:buFont typeface="Arial" pitchFamily="34" charset="0"/>
              <a:buChar char="•"/>
              <a:defRPr sz="1400"/>
            </a:lvl3pPr>
            <a:lvl4pPr marL="1165283" indent="-200911" algn="l">
              <a:buFont typeface="Arial" pitchFamily="34" charset="0"/>
              <a:buChar char="•"/>
              <a:defRPr sz="1300"/>
            </a:lvl4pPr>
            <a:lvl5pPr marL="1486740" indent="-200911" algn="l">
              <a:buFont typeface="Arial" pitchFamily="34" charset="0"/>
              <a:buChar char="•"/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642FA1B-9696-4FA3-96D1-C8464AC1E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BA88590-45E9-47F8-A6FF-36434C92C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8461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7" y="274589"/>
            <a:ext cx="10971609" cy="796975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196" y="1125142"/>
            <a:ext cx="5386091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764730"/>
            <a:ext cx="5843887" cy="4255070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Font typeface="Arial" pitchFamily="34" charset="0"/>
              <a:buChar char="•"/>
              <a:defRPr sz="1700"/>
            </a:lvl1pPr>
            <a:lvl2pPr marL="562550" indent="-241093" algn="l">
              <a:buFont typeface="Arial" pitchFamily="34" charset="0"/>
              <a:buChar char="•"/>
              <a:defRPr sz="1400"/>
            </a:lvl2pPr>
            <a:lvl3pPr marL="843825" indent="-200911" algn="l">
              <a:buFont typeface="Arial" pitchFamily="34" charset="0"/>
              <a:buChar char="•"/>
              <a:defRPr sz="1300"/>
            </a:lvl3pPr>
            <a:lvl4pPr marL="1165283" indent="-200911" algn="l">
              <a:buFont typeface="Arial" pitchFamily="34" charset="0"/>
              <a:buChar char="•"/>
              <a:defRPr sz="1100"/>
            </a:lvl4pPr>
            <a:lvl5pPr marL="1486740" indent="-200911" algn="l">
              <a:buFont typeface="Arial" pitchFamily="34" charset="0"/>
              <a:buChar char="•"/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741" y="1125142"/>
            <a:ext cx="5389065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741" y="1764730"/>
            <a:ext cx="5843887" cy="4255070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Font typeface="Arial" pitchFamily="34" charset="0"/>
              <a:buChar char="•"/>
              <a:defRPr sz="1700"/>
            </a:lvl1pPr>
            <a:lvl2pPr marL="562550" indent="-241093" algn="l">
              <a:buFont typeface="Arial" pitchFamily="34" charset="0"/>
              <a:buChar char="•"/>
              <a:defRPr sz="1400"/>
            </a:lvl2pPr>
            <a:lvl3pPr marL="843825" indent="-200911" algn="l">
              <a:buFont typeface="Arial" pitchFamily="34" charset="0"/>
              <a:buChar char="•"/>
              <a:defRPr sz="1300"/>
            </a:lvl3pPr>
            <a:lvl4pPr marL="1165283" indent="-200911" algn="l">
              <a:buFont typeface="Arial" pitchFamily="34" charset="0"/>
              <a:buChar char="•"/>
              <a:defRPr sz="1100"/>
            </a:lvl4pPr>
            <a:lvl5pPr marL="1486740" indent="-200911" algn="l">
              <a:buFont typeface="Arial" pitchFamily="34" charset="0"/>
              <a:buChar char="•"/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4B29072-C637-4057-906E-93E62CC03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D410296-B724-45B8-AF28-09352D593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9956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7" y="274588"/>
            <a:ext cx="10971609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34165E5-F97A-4818-9F58-733E00141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9544" y="6334615"/>
            <a:ext cx="4526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8EA4926-7A62-43C5-84C1-CC586D6B5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6800" y="6332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29612C6B-EDF3-4C09-B81B-FCCB29D690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95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6ABE33-AB3C-4D7E-8C27-AD86671081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CDD13-93A5-43DC-86A8-EBA0F8F67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471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73474"/>
            <a:ext cx="4468715" cy="116197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64" y="273473"/>
            <a:ext cx="7272635" cy="5746327"/>
          </a:xfrm>
          <a:prstGeom prst="rect">
            <a:avLst/>
          </a:prstGeom>
        </p:spPr>
        <p:txBody>
          <a:bodyPr lIns="64291" tIns="32146" rIns="64291" bIns="32146"/>
          <a:lstStyle>
            <a:lvl1pPr marL="321457" indent="-321457" algn="l">
              <a:buFont typeface="Arial" pitchFamily="34" charset="0"/>
              <a:buChar char="•"/>
              <a:defRPr sz="2200"/>
            </a:lvl1pPr>
            <a:lvl2pPr marL="642915" indent="-321457" algn="l">
              <a:buFont typeface="Arial" pitchFamily="34" charset="0"/>
              <a:buChar char="•"/>
              <a:defRPr sz="2000"/>
            </a:lvl2pPr>
            <a:lvl3pPr marL="884008" indent="-241093" algn="l">
              <a:buFont typeface="Arial" pitchFamily="34" charset="0"/>
              <a:buChar char="•"/>
              <a:defRPr sz="1700"/>
            </a:lvl3pPr>
            <a:lvl4pPr marL="1205465" indent="-241093" algn="l">
              <a:buFont typeface="Arial" pitchFamily="34" charset="0"/>
              <a:buChar char="•"/>
              <a:defRPr sz="1400"/>
            </a:lvl4pPr>
            <a:lvl5pPr marL="1526922" indent="-241093" algn="l">
              <a:buFont typeface="Arial" pitchFamily="34" charset="0"/>
              <a:buChar char="•"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1" y="1435448"/>
            <a:ext cx="4468715" cy="4584352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ACF440A-DDC4-43A9-8227-8989D81490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F45C42-DBC5-45EE-9AC7-1B61EFD65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828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2689" y="4446985"/>
            <a:ext cx="7314903" cy="56703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52689" y="267891"/>
            <a:ext cx="7314903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r>
              <a:rPr lang="en-US" noProof="0">
                <a:sym typeface="GillSans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2689" y="5036344"/>
            <a:ext cx="7314903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44FEC0C-72F2-4C30-8A2E-75F0AB99A6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6472EC-D537-40F2-A627-8427EDC56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067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6698"/>
            <a:ext cx="12183035" cy="686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6142509"/>
            <a:ext cx="12192000" cy="73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256" y="6334614"/>
            <a:ext cx="2362200" cy="41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F1AA-1742-40C4-A9AE-DB5FD876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266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EBCF0-F14E-4341-A097-64E72E5A1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2662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241093" indent="-241093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522368" indent="-200911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803643" indent="-1607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1125101" indent="-1607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1446558" indent="-1607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5.png"/><Relationship Id="rId5" Type="http://schemas.openxmlformats.org/officeDocument/2006/relationships/image" Target="../media/image19.tiff"/><Relationship Id="rId4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infographic-get-started-with-ai-development-today" TargetMode="External"/><Relationship Id="rId2" Type="http://schemas.openxmlformats.org/officeDocument/2006/relationships/hyperlink" Target="https://www.callaghaninnovation.govt.nz/blog/ai-demystifi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mpcenter.com/client/index.cfm/2018/7/30/Machine-Learning--Deep-Learning-101" TargetMode="External"/><Relationship Id="rId5" Type="http://schemas.openxmlformats.org/officeDocument/2006/relationships/hyperlink" Target="https://scikit-learn.org/stable/tutorial/machine_learning_map/index.html" TargetMode="External"/><Relationship Id="rId4" Type="http://schemas.openxmlformats.org/officeDocument/2006/relationships/hyperlink" Target="https://www.scoro.com/blog/artificial-intelligence-everything-you-want-to-know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23BCF8-4507-46A8-8DAB-9FCA54F08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dirty="0"/>
              <a:t>A Brief History of AI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E167CC-DA74-46A9-B072-F375C68455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Richard S. Stansbury</a:t>
            </a:r>
          </a:p>
          <a:p>
            <a:endParaRPr lang="en-US" dirty="0"/>
          </a:p>
          <a:p>
            <a:r>
              <a:rPr lang="en-US" dirty="0"/>
              <a:t>CS 455/595a: Artificial Intelligence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351B71-80D1-4375-9B51-698369A5D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53117"/>
      </p:ext>
    </p:extLst>
  </p:cSld>
  <p:clrMapOvr>
    <a:masterClrMapping/>
  </p:clrMapOvr>
  <p:transition advTm="875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Artificial Intelligence </a:t>
            </a:r>
            <a:br>
              <a:rPr lang="en-US" dirty="0"/>
            </a:b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/>
              <a:t>Period really captured the research into general methods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Such as general purpose search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Referred to as “weak methods” as weak application of information resulted in weak performance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 err="1"/>
              <a:t>Lotfi</a:t>
            </a:r>
            <a:r>
              <a:rPr lang="en-US" sz="2200" dirty="0"/>
              <a:t> </a:t>
            </a:r>
            <a:r>
              <a:rPr lang="en-US" sz="2200" dirty="0" err="1"/>
              <a:t>Zadeh</a:t>
            </a:r>
            <a:r>
              <a:rPr lang="en-US" sz="2200" dirty="0"/>
              <a:t>, 1965 (Berkley)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Introduced Fuzzy Sets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Unrealized gem of the era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Mostly overlooked.  “Fuzzy” kept it from being taken as seriously.</a:t>
            </a:r>
          </a:p>
          <a:p>
            <a:pPr eaLnBrk="1" hangingPunct="1">
              <a:lnSpc>
                <a:spcPct val="90000"/>
              </a:lnSpc>
            </a:pPr>
            <a:endParaRPr lang="en-US" sz="2600" dirty="0"/>
          </a:p>
          <a:p>
            <a:pPr eaLnBrk="1" hangingPunct="1">
              <a:lnSpc>
                <a:spcPct val="90000"/>
              </a:lnSpc>
            </a:pPr>
            <a:r>
              <a:rPr lang="en-US" sz="2600" dirty="0"/>
              <a:t>Projects die off as AI seemed unable to solve real-world problems</a:t>
            </a:r>
          </a:p>
          <a:p>
            <a:pPr eaLnBrk="1" hangingPunct="1">
              <a:lnSpc>
                <a:spcPct val="90000"/>
              </a:lnSpc>
            </a:pPr>
            <a:endParaRPr lang="en-US" sz="2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55FB568-AD59-4ACB-BCE1-9C0D932FB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6917"/>
      </p:ext>
    </p:extLst>
  </p:cSld>
  <p:clrMapOvr>
    <a:masterClrMapping/>
  </p:clrMapOvr>
  <p:transition advTm="1005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Disillusionment (aka AI Winters)</a:t>
            </a:r>
            <a:br>
              <a:rPr lang="en-US" dirty="0"/>
            </a:br>
            <a:r>
              <a:rPr lang="en-US" cap="none" dirty="0"/>
              <a:t>(1960s and 1970s)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12C505-DE3C-4C90-B207-B667875F6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80812"/>
      </p:ext>
    </p:extLst>
  </p:cSld>
  <p:clrMapOvr>
    <a:masterClrMapping/>
  </p:clrMapOvr>
  <p:transition advTm="113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Disillusionment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sz="2800" dirty="0"/>
              <a:t>Realization of goal that computers would exceed humans by 2000 was far too optimistic</a:t>
            </a:r>
          </a:p>
          <a:p>
            <a:pPr lvl="1" eaLnBrk="1" hangingPunct="1">
              <a:lnSpc>
                <a:spcPct val="90000"/>
              </a:lnSpc>
            </a:pPr>
            <a:endParaRPr lang="en-US" sz="2800" dirty="0"/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General methods resulted in search strategies, which only worked on smaller scale “toy” problems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/>
              <a:t>Could not scale up to larger problems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/>
              <a:t>Weakly applied problem knowledge to the solution process</a:t>
            </a:r>
          </a:p>
          <a:p>
            <a:pPr lvl="2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NP-Completeness 1970s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/>
              <a:t>Problems solvable in polynomial time were considered tractable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/>
              <a:t>Hard problems were intractable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/>
              <a:t>NP-Complete are the hardest class of problems (intractable)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400" dirty="0"/>
              <a:t>Remain hard despite additional processor and larger memory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0FD5DC-6A90-4AA7-8F4C-4AAADBA3B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43685"/>
      </p:ext>
    </p:extLst>
  </p:cSld>
  <p:clrMapOvr>
    <a:masterClrMapping/>
  </p:clrMapOvr>
  <p:transition advTm="843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</a:t>
            </a:r>
            <a:br>
              <a:rPr lang="en-US" dirty="0"/>
            </a:br>
            <a:r>
              <a:rPr lang="en-US" cap="none" dirty="0"/>
              <a:t>(Early 1970s to Mid-1980s)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52A9F1-BE7A-4FCD-A785-08598970F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44669"/>
      </p:ext>
    </p:extLst>
  </p:cSld>
  <p:clrMapOvr>
    <a:masterClrMapping/>
  </p:clrMapOvr>
  <p:transition advTm="268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Expert Systems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Restriction of intelligent system problem domains brought about change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Large reasoning steps of narrow domains of expertise.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DENDRAL, Buchanan et al., 1969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Mars probe soil analysis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Testing every combination would be time consuming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Scientists could solve problem using experience and expertise, “rules-of-thumb”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Experience and expertise were encoded to create the first expert system.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General knowledge encoded as highly specific rules.</a:t>
            </a:r>
          </a:p>
        </p:txBody>
      </p:sp>
      <p:pic>
        <p:nvPicPr>
          <p:cNvPr id="4098" name="Picture 2" descr="tacks Image 57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343400"/>
            <a:ext cx="58540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CE54B60-2899-49D7-B354-D42925F83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5109"/>
      </p:ext>
    </p:extLst>
  </p:cSld>
  <p:clrMapOvr>
    <a:masterClrMapping/>
  </p:clrMapOvr>
  <p:transition advTm="878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MYCIN, 1976</a:t>
            </a:r>
          </a:p>
          <a:p>
            <a:pPr lvl="1"/>
            <a:r>
              <a:rPr lang="en-US" sz="2100" dirty="0"/>
              <a:t>Rule-based system for diagnosis of blood diseases</a:t>
            </a:r>
          </a:p>
          <a:p>
            <a:pPr lvl="1"/>
            <a:r>
              <a:rPr lang="en-US" sz="2100" dirty="0"/>
              <a:t>Better than junior doctors</a:t>
            </a:r>
          </a:p>
          <a:p>
            <a:pPr lvl="1"/>
            <a:r>
              <a:rPr lang="en-US" sz="2100" dirty="0"/>
              <a:t>450 if-then rules independent from reasoning mechanism</a:t>
            </a:r>
          </a:p>
          <a:p>
            <a:pPr lvl="1"/>
            <a:r>
              <a:rPr lang="en-US" sz="2100" dirty="0"/>
              <a:t>Certainty factors</a:t>
            </a:r>
          </a:p>
          <a:p>
            <a:endParaRPr lang="en-US" sz="2200" dirty="0"/>
          </a:p>
          <a:p>
            <a:r>
              <a:rPr lang="en-US" sz="2200" dirty="0"/>
              <a:t>PROSPECTOR, 1979</a:t>
            </a:r>
          </a:p>
          <a:p>
            <a:pPr lvl="1"/>
            <a:r>
              <a:rPr lang="en-US" sz="2100" dirty="0"/>
              <a:t>Geological knowledge for mineral prospecting</a:t>
            </a:r>
          </a:p>
          <a:p>
            <a:pPr lvl="1"/>
            <a:r>
              <a:rPr lang="en-US" sz="2100" dirty="0"/>
              <a:t>Bayesian rules</a:t>
            </a:r>
          </a:p>
          <a:p>
            <a:endParaRPr lang="en-US" sz="2200" dirty="0"/>
          </a:p>
          <a:p>
            <a:r>
              <a:rPr lang="en-US" sz="2200" dirty="0"/>
              <a:t>Special languages used: LISP, PROLOG, OPS, etc.</a:t>
            </a:r>
          </a:p>
          <a:p>
            <a:pPr eaLnBrk="1" hangingPunct="1"/>
            <a:endParaRPr lang="en-US" sz="2600" dirty="0"/>
          </a:p>
        </p:txBody>
      </p:sp>
      <p:pic>
        <p:nvPicPr>
          <p:cNvPr id="5122" name="Picture 2" descr="AAI Classic Boo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154164"/>
            <a:ext cx="4070106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65EA3CA-E665-4602-BD36-0DB461291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58559"/>
      </p:ext>
    </p:extLst>
  </p:cSld>
  <p:clrMapOvr>
    <a:masterClrMapping/>
  </p:clrMapOvr>
  <p:transition advTm="1055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Issues with expert systems:</a:t>
            </a:r>
          </a:p>
          <a:p>
            <a:pPr lvl="1"/>
            <a:r>
              <a:rPr lang="en-US" dirty="0"/>
              <a:t>Not robust since defined with highly narrow view of expertise</a:t>
            </a:r>
          </a:p>
          <a:p>
            <a:pPr lvl="1"/>
            <a:r>
              <a:rPr lang="en-US" dirty="0"/>
              <a:t>Limited explanation of solutions</a:t>
            </a:r>
          </a:p>
          <a:p>
            <a:pPr lvl="1"/>
            <a:r>
              <a:rPr lang="en-US" dirty="0"/>
              <a:t>Difficult to verify and validate</a:t>
            </a:r>
          </a:p>
          <a:p>
            <a:pPr lvl="1"/>
            <a:r>
              <a:rPr lang="en-US" dirty="0"/>
              <a:t>Little to no ability to learn</a:t>
            </a:r>
          </a:p>
          <a:p>
            <a:pPr eaLnBrk="1" hangingPunct="1"/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56160A-478F-40C2-BB73-D7BC6A02D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51182"/>
      </p:ext>
    </p:extLst>
  </p:cSld>
  <p:clrMapOvr>
    <a:masterClrMapping/>
  </p:clrMapOvr>
  <p:transition advTm="309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</a:t>
            </a:r>
            <a:r>
              <a:rPr lang="mr-IN" dirty="0"/>
              <a:t>–</a:t>
            </a:r>
            <a:r>
              <a:rPr lang="en-US" dirty="0"/>
              <a:t> Round 2</a:t>
            </a:r>
            <a:br>
              <a:rPr lang="en-US" dirty="0"/>
            </a:br>
            <a:r>
              <a:rPr lang="en-US" cap="none" dirty="0"/>
              <a:t>(1965 to 1980s, Mostly 1980s)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6603E0B-8145-4C59-B164-52DA5B2A9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31189"/>
      </p:ext>
    </p:extLst>
  </p:cSld>
  <p:clrMapOvr>
    <a:masterClrMapping/>
  </p:clrMapOvr>
  <p:transition advTm="339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49088"/>
            <a:ext cx="11887199" cy="796975"/>
          </a:xfrm>
        </p:spPr>
        <p:txBody>
          <a:bodyPr/>
          <a:lstStyle/>
          <a:p>
            <a:pPr eaLnBrk="1" hangingPunct="1"/>
            <a:r>
              <a:rPr lang="en-US"/>
              <a:t>Return of the Neural Network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late 1960s, most ideas founded, but not until the surge of personal computers to ANN take off.</a:t>
            </a:r>
          </a:p>
          <a:p>
            <a:r>
              <a:rPr lang="en-US" dirty="0" err="1"/>
              <a:t>Grossberg</a:t>
            </a:r>
            <a:r>
              <a:rPr lang="en-US" dirty="0"/>
              <a:t>, 1980</a:t>
            </a:r>
          </a:p>
          <a:p>
            <a:pPr lvl="1"/>
            <a:r>
              <a:rPr lang="en-US" dirty="0"/>
              <a:t>Adaptive Resonance Theory</a:t>
            </a:r>
          </a:p>
          <a:p>
            <a:r>
              <a:rPr lang="en-US" dirty="0"/>
              <a:t>Hopfield, 1982</a:t>
            </a:r>
          </a:p>
          <a:p>
            <a:pPr lvl="1"/>
            <a:r>
              <a:rPr lang="en-US" dirty="0"/>
              <a:t>Hopfield networks – ANN with feedback</a:t>
            </a:r>
          </a:p>
          <a:p>
            <a:r>
              <a:rPr lang="en-US" dirty="0" err="1"/>
              <a:t>Kohonen</a:t>
            </a:r>
            <a:r>
              <a:rPr lang="en-US" dirty="0"/>
              <a:t>, 1982 – self-organized maps</a:t>
            </a:r>
          </a:p>
          <a:p>
            <a:pPr eaLnBrk="1" hangingPunct="1"/>
            <a:endParaRPr lang="en-US" dirty="0"/>
          </a:p>
        </p:txBody>
      </p:sp>
      <p:pic>
        <p:nvPicPr>
          <p:cNvPr id="6146" name="Picture 2" descr="https://upload.wikimedia.org/wikipedia/commons/9/95/Hopfield-ne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752601"/>
            <a:ext cx="3352800" cy="349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01160" y="5283717"/>
            <a:ext cx="19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Hopfield Network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C663113-F002-47D2-BAC7-8C8E00B7F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150"/>
      </p:ext>
    </p:extLst>
  </p:cSld>
  <p:clrMapOvr>
    <a:masterClrMapping/>
  </p:clrMapOvr>
  <p:transition advTm="507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Return of the Neural Network (cont.)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Back-propagation learning algorithms, 1986</a:t>
            </a:r>
          </a:p>
          <a:p>
            <a:pPr lvl="1"/>
            <a:r>
              <a:rPr lang="en-US" dirty="0"/>
              <a:t>Originally, Bryson and Ho, 1969</a:t>
            </a:r>
          </a:p>
          <a:p>
            <a:pPr lvl="1"/>
            <a:r>
              <a:rPr lang="en-US" dirty="0"/>
              <a:t>Reinvented by </a:t>
            </a:r>
            <a:r>
              <a:rPr lang="en-US" dirty="0" err="1"/>
              <a:t>Rumelhart</a:t>
            </a:r>
            <a:r>
              <a:rPr lang="en-US" dirty="0"/>
              <a:t> and McClelland, 1986</a:t>
            </a:r>
          </a:p>
          <a:p>
            <a:pPr lvl="1"/>
            <a:r>
              <a:rPr lang="en-US" dirty="0"/>
              <a:t>Most popular technique for training neural network</a:t>
            </a:r>
          </a:p>
          <a:p>
            <a:r>
              <a:rPr lang="en-US" dirty="0"/>
              <a:t>Lowe, 1988</a:t>
            </a:r>
          </a:p>
          <a:p>
            <a:pPr lvl="1"/>
            <a:r>
              <a:rPr lang="en-US" dirty="0"/>
              <a:t>Layered feed-forward network</a:t>
            </a:r>
          </a:p>
          <a:p>
            <a:pPr eaLnBrk="1" hangingPunct="1"/>
            <a:endParaRPr lang="en-US" dirty="0"/>
          </a:p>
        </p:txBody>
      </p:sp>
      <p:pic>
        <p:nvPicPr>
          <p:cNvPr id="7170" name="Picture 2" descr="ulti-Layer Neural Network-Vector-Blank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733800"/>
            <a:ext cx="3810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3600" y="445877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0" y="4458771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Outputs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FA4DAD-7E5A-44BB-8815-9F2B7D2C0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21346"/>
      </p:ext>
    </p:extLst>
  </p:cSld>
  <p:clrMapOvr>
    <a:masterClrMapping/>
  </p:clrMapOvr>
  <p:transition advTm="620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071C-04B2-4B7D-9CCC-9B173BFB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46F361-A479-40CD-A6CB-291FA4654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  <a:p>
            <a:r>
              <a:rPr lang="en-US" dirty="0"/>
              <a:t>AI History</a:t>
            </a:r>
          </a:p>
          <a:p>
            <a:r>
              <a:rPr lang="en-US" dirty="0"/>
              <a:t>Summary</a:t>
            </a:r>
          </a:p>
          <a:p>
            <a:r>
              <a:rPr lang="en-US"/>
              <a:t>Questions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D7E67-F26E-4C9A-8D82-AFC2DACF0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A7B72-F3F0-4285-9142-BF7BEA3E2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9B1AD0-7330-41A6-8EBC-2480BFDD2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4104"/>
      </p:ext>
    </p:extLst>
  </p:cSld>
  <p:clrMapOvr>
    <a:masterClrMapping/>
  </p:clrMapOvr>
  <p:transition advTm="117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2919" y="2917499"/>
            <a:ext cx="10362901" cy="1361777"/>
          </a:xfrm>
        </p:spPr>
        <p:txBody>
          <a:bodyPr/>
          <a:lstStyle/>
          <a:p>
            <a:r>
              <a:rPr lang="en-US" dirty="0"/>
              <a:t>Evolutionary Computation</a:t>
            </a:r>
            <a:br>
              <a:rPr lang="en-US" dirty="0"/>
            </a:br>
            <a:r>
              <a:rPr lang="en-US" cap="none" dirty="0"/>
              <a:t>(1970s onward)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5427EF-99B1-49AE-ACA0-3A91E40BC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93530"/>
      </p:ext>
    </p:extLst>
  </p:cSld>
  <p:clrMapOvr>
    <a:masterClrMapping/>
  </p:clrMapOvr>
  <p:transition advTm="95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Evolutionary Computation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sz="2200" dirty="0"/>
              <a:t>Natural intelligence derived from evolution.</a:t>
            </a:r>
          </a:p>
          <a:p>
            <a:pPr lvl="2" eaLnBrk="1" hangingPunct="1"/>
            <a:r>
              <a:rPr lang="en-US" sz="2100" dirty="0"/>
              <a:t>Complete for survival</a:t>
            </a:r>
          </a:p>
          <a:p>
            <a:pPr lvl="1" eaLnBrk="1" hangingPunct="1"/>
            <a:r>
              <a:rPr lang="en-US" sz="2200" dirty="0"/>
              <a:t>Evolutionary computation: genetic algorithms, evolutionary strategies, genetic programming</a:t>
            </a:r>
          </a:p>
          <a:p>
            <a:pPr lvl="1" eaLnBrk="1" hangingPunct="1"/>
            <a:r>
              <a:rPr lang="en-US" sz="2200" dirty="0"/>
              <a:t>Holland, 1975</a:t>
            </a:r>
          </a:p>
          <a:p>
            <a:pPr lvl="2" eaLnBrk="1" hangingPunct="1"/>
            <a:r>
              <a:rPr lang="en-US" sz="2100" dirty="0"/>
              <a:t>Introduced genetic algorithms.  Artificial chromosomes</a:t>
            </a:r>
          </a:p>
          <a:p>
            <a:pPr lvl="2" eaLnBrk="1" hangingPunct="1"/>
            <a:r>
              <a:rPr lang="en-US" sz="2100" dirty="0"/>
              <a:t>Schema Theory</a:t>
            </a:r>
          </a:p>
          <a:p>
            <a:pPr lvl="1" eaLnBrk="1" hangingPunct="1"/>
            <a:r>
              <a:rPr lang="en-US" sz="2200" dirty="0" err="1"/>
              <a:t>Koza</a:t>
            </a:r>
            <a:r>
              <a:rPr lang="en-US" sz="2200" dirty="0"/>
              <a:t>, 1990s</a:t>
            </a:r>
          </a:p>
          <a:p>
            <a:pPr lvl="2" eaLnBrk="1" hangingPunct="1"/>
            <a:r>
              <a:rPr lang="en-US" sz="2100" dirty="0"/>
              <a:t>Genetic programming – rather than solve a problem it created programs</a:t>
            </a:r>
          </a:p>
          <a:p>
            <a:pPr lvl="2" eaLnBrk="1" hangingPunct="1"/>
            <a:endParaRPr lang="en-US" sz="2100" dirty="0"/>
          </a:p>
          <a:p>
            <a:pPr eaLnBrk="1" hangingPunct="1"/>
            <a:endParaRPr lang="en-US" sz="2600" dirty="0"/>
          </a:p>
        </p:txBody>
      </p:sp>
      <p:pic>
        <p:nvPicPr>
          <p:cNvPr id="8194" name="Picture 2" descr="https://cdn-images-1.medium.com/max/800/1*BYDJpa6M2rzWNSurvspf8Q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3"/>
          <a:stretch/>
        </p:blipFill>
        <p:spPr bwMode="auto">
          <a:xfrm>
            <a:off x="914400" y="3962400"/>
            <a:ext cx="52649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68B2A9-7078-4618-9900-F962DA39A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9538"/>
      </p:ext>
    </p:extLst>
  </p:cSld>
  <p:clrMapOvr>
    <a:masterClrMapping/>
  </p:clrMapOvr>
  <p:transition advTm="1493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62919" y="2917499"/>
            <a:ext cx="10362901" cy="1361777"/>
          </a:xfrm>
        </p:spPr>
        <p:txBody>
          <a:bodyPr/>
          <a:lstStyle/>
          <a:p>
            <a:r>
              <a:rPr lang="en-US" dirty="0"/>
              <a:t>Fuzzy Systems</a:t>
            </a:r>
            <a:br>
              <a:rPr lang="en-US" dirty="0"/>
            </a:br>
            <a:r>
              <a:rPr lang="en-US" cap="none" dirty="0"/>
              <a:t>(1980s onward)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CCC52D-C920-4E5F-BBB9-ACA53BA85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99851"/>
      </p:ext>
    </p:extLst>
  </p:cSld>
  <p:clrMapOvr>
    <a:masterClrMapping/>
  </p:clrMapOvr>
  <p:transition advTm="197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Fuzzy Systems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Linguistic variables – rather than using continuous values or discrete values over a range, linguistic values cover some range.</a:t>
            </a:r>
          </a:p>
          <a:p>
            <a:pPr lvl="1"/>
            <a:r>
              <a:rPr lang="en-US" sz="2100" dirty="0" err="1"/>
              <a:t>e.g.low</a:t>
            </a:r>
            <a:r>
              <a:rPr lang="en-US" sz="2100" dirty="0"/>
              <a:t>, medium, high for 0 to 33, 34 to 66, 67 to 100.</a:t>
            </a:r>
          </a:p>
          <a:p>
            <a:pPr lvl="1"/>
            <a:endParaRPr lang="en-US" sz="2100" dirty="0"/>
          </a:p>
          <a:p>
            <a:r>
              <a:rPr lang="en-US" sz="2200" dirty="0"/>
              <a:t>Fuzzy logic – uses linguistic descriptions of vague or uncertain data.</a:t>
            </a:r>
          </a:p>
          <a:p>
            <a:endParaRPr lang="en-US" sz="2200" dirty="0"/>
          </a:p>
          <a:p>
            <a:r>
              <a:rPr lang="en-US" sz="2200" dirty="0" err="1"/>
              <a:t>Zadeh</a:t>
            </a:r>
            <a:r>
              <a:rPr lang="en-US" sz="2200" dirty="0"/>
              <a:t>, 1965</a:t>
            </a:r>
          </a:p>
          <a:p>
            <a:pPr lvl="1"/>
            <a:r>
              <a:rPr lang="en-US" sz="2100" dirty="0"/>
              <a:t>Introduced fuzzy set theory.</a:t>
            </a:r>
          </a:p>
          <a:p>
            <a:pPr lvl="1"/>
            <a:endParaRPr lang="en-US" sz="2100" dirty="0"/>
          </a:p>
          <a:p>
            <a:r>
              <a:rPr lang="en-US" sz="2200" dirty="0"/>
              <a:t>Shunned in the west, but embraced by Japan</a:t>
            </a:r>
          </a:p>
          <a:p>
            <a:pPr lvl="1"/>
            <a:r>
              <a:rPr lang="en-US" sz="2100" dirty="0"/>
              <a:t>Dishwashers, washing machines, etc. – 1980s</a:t>
            </a:r>
          </a:p>
          <a:p>
            <a:pPr eaLnBrk="1" hangingPunct="1"/>
            <a:endParaRPr lang="en-US" sz="2600" dirty="0"/>
          </a:p>
        </p:txBody>
      </p:sp>
      <p:pic>
        <p:nvPicPr>
          <p:cNvPr id="5" name="Picture 2" descr="uzzy control - input and output variables mapped into a fuzzy set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464" y="1154113"/>
            <a:ext cx="3296110" cy="486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6A39EB-CE6A-497D-A6B1-7674BE04B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09963"/>
      </p:ext>
    </p:extLst>
  </p:cSld>
  <p:clrMapOvr>
    <a:masterClrMapping/>
  </p:clrMapOvr>
  <p:transition advTm="1320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Fuzzy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Benefits from fuzzy systems:</a:t>
            </a:r>
          </a:p>
          <a:p>
            <a:pPr lvl="1"/>
            <a:r>
              <a:rPr lang="en-US" sz="2400" dirty="0"/>
              <a:t>Improved computation</a:t>
            </a:r>
          </a:p>
          <a:p>
            <a:pPr lvl="2"/>
            <a:r>
              <a:rPr lang="en-US" sz="2000" dirty="0"/>
              <a:t>Faster to solve and fewer rules</a:t>
            </a:r>
          </a:p>
          <a:p>
            <a:pPr lvl="1"/>
            <a:r>
              <a:rPr lang="en-US" sz="2400" dirty="0"/>
              <a:t>Improved cognitive modeling</a:t>
            </a:r>
          </a:p>
          <a:p>
            <a:pPr lvl="1"/>
            <a:r>
              <a:rPr lang="en-US" sz="2400" dirty="0"/>
              <a:t>Support for multiple (possibly conflicting) experts</a:t>
            </a:r>
          </a:p>
          <a:p>
            <a:pPr eaLnBrk="1" hangingPunct="1"/>
            <a:endParaRPr lang="en-US" sz="3200" dirty="0"/>
          </a:p>
        </p:txBody>
      </p:sp>
      <p:pic>
        <p:nvPicPr>
          <p:cNvPr id="9220" name="Picture 4" descr="ttps://upload.wikimedia.org/wikipedia/commons/e/e3/Fuzzy_control_-_centroid_defuzzification_using_max-m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73968"/>
            <a:ext cx="5170406" cy="431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B967B0-A072-4B57-B35F-37C9E73A0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0630"/>
      </p:ext>
    </p:extLst>
  </p:cSld>
  <p:clrMapOvr>
    <a:masterClrMapping/>
  </p:clrMapOvr>
  <p:transition advTm="547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Artificial Intelligence</a:t>
            </a:r>
            <a:br>
              <a:rPr lang="en-US" dirty="0"/>
            </a:br>
            <a:r>
              <a:rPr lang="en-US" dirty="0"/>
              <a:t>(1990s onward)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E1E05F-66E1-476E-8E89-C464B3174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6890"/>
      </p:ext>
    </p:extLst>
  </p:cSld>
  <p:clrMapOvr>
    <a:masterClrMapping/>
  </p:clrMapOvr>
  <p:transition advTm="213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Modern AI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/>
              <a:t>Agents</a:t>
            </a:r>
          </a:p>
          <a:p>
            <a:pPr lvl="1">
              <a:lnSpc>
                <a:spcPct val="80000"/>
              </a:lnSpc>
            </a:pPr>
            <a:r>
              <a:rPr lang="en-US" sz="2100" dirty="0" err="1"/>
              <a:t>Minksy’s</a:t>
            </a:r>
            <a:r>
              <a:rPr lang="en-US" sz="2100" dirty="0"/>
              <a:t> Society of the Mind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Web-based agents mine data from the internet for a variety of purposes: 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search engines, national security, etc.</a:t>
            </a:r>
          </a:p>
          <a:p>
            <a:pPr lvl="2"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200" dirty="0"/>
              <a:t>Significant improvements in many areas of AI related sub domains, 1990s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Case-based reasoning, natural language processing, image processing, multi-agent systems, data mining, etc.</a:t>
            </a:r>
          </a:p>
          <a:p>
            <a:pPr lvl="1">
              <a:lnSpc>
                <a:spcPct val="80000"/>
              </a:lnSpc>
            </a:pPr>
            <a:endParaRPr lang="en-US" sz="2100" dirty="0"/>
          </a:p>
          <a:p>
            <a:pPr>
              <a:lnSpc>
                <a:spcPct val="80000"/>
              </a:lnSpc>
            </a:pPr>
            <a:r>
              <a:rPr lang="en-US" sz="2200" dirty="0"/>
              <a:t>Automated loan underwriting and fraud detection used in banking</a:t>
            </a:r>
          </a:p>
          <a:p>
            <a:pPr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r>
              <a:rPr lang="en-US" sz="2200" dirty="0"/>
              <a:t>Deep Blue beats Gary Kasparov, , 1997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Brute force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Utilized alpha-beta pruning in parallel using VLSI chips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Despite the name, it does not utilize deep learning</a:t>
            </a:r>
          </a:p>
          <a:p>
            <a:pPr lvl="1"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r>
              <a:rPr lang="en-US" sz="2200" dirty="0"/>
              <a:t>DARPA Grand and Urban Challenges, 2004, 2005, 2007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Rise in demand of automation for ground vehicles</a:t>
            </a:r>
          </a:p>
          <a:p>
            <a:pPr lvl="1" eaLnBrk="1" hangingPunct="1">
              <a:lnSpc>
                <a:spcPct val="80000"/>
              </a:lnSpc>
            </a:pPr>
            <a:endParaRPr lang="en-US" sz="2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58FF9E-9C7C-4A56-8832-FA5B3A710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26954"/>
      </p:ext>
    </p:extLst>
  </p:cSld>
  <p:clrMapOvr>
    <a:masterClrMapping/>
  </p:clrMapOvr>
  <p:transition advTm="1588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553200" y="24218"/>
            <a:ext cx="5791199" cy="796975"/>
          </a:xfrm>
        </p:spPr>
        <p:txBody>
          <a:bodyPr/>
          <a:lstStyle/>
          <a:p>
            <a:pPr eaLnBrk="1" hangingPunct="1"/>
            <a:r>
              <a:rPr lang="en-US" dirty="0"/>
              <a:t>Modern AI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2400" y="274589"/>
            <a:ext cx="7162800" cy="589761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/>
              <a:t>Deep Neural Networks</a:t>
            </a:r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Neural network applications were found resulting in a steady increase in the use of ANN. Combined with improved computational power has seen a large increase in deep learning research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Long Short-Term (LSTM) - recurrent neural network 1997 for speech and handwriting recognition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Gregory Hinton, 2006, introduced use of ANN to generate sensory data from trained input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Gives rise to the use of ANN to handle feature extraction</a:t>
            </a:r>
          </a:p>
          <a:p>
            <a:pPr lvl="2">
              <a:lnSpc>
                <a:spcPct val="80000"/>
              </a:lnSpc>
            </a:pP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Raina, </a:t>
            </a:r>
            <a:r>
              <a:rPr lang="en-US" sz="1800" dirty="0" err="1"/>
              <a:t>Madhavan</a:t>
            </a:r>
            <a:r>
              <a:rPr lang="en-US" sz="1800" dirty="0"/>
              <a:t> and Ng, “Large-scale Deep Unsupervised Learning using Graphics Processors,” 2009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Showed that graphics processing units (GPUs) provided superior computational abilities for deep learning architectures than traditional GPUs.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The utilization of GPU technology has been revolutionary in facilitating the adoption of deep learning.</a:t>
            </a:r>
          </a:p>
          <a:p>
            <a:pPr lvl="2">
              <a:lnSpc>
                <a:spcPct val="80000"/>
              </a:lnSpc>
            </a:pP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ImageNet Large-Scale Visual Recognition Competition starts, 2010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Image classification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Major benchmark for convolutional neural network architectures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2016, Google </a:t>
            </a:r>
            <a:r>
              <a:rPr lang="en-US" sz="1800" dirty="0" err="1"/>
              <a:t>AlphaGo</a:t>
            </a:r>
            <a:r>
              <a:rPr lang="en-US" sz="1800" dirty="0"/>
              <a:t> defeats Go champion</a:t>
            </a:r>
          </a:p>
          <a:p>
            <a:pPr lvl="1">
              <a:lnSpc>
                <a:spcPct val="80000"/>
              </a:lnSpc>
            </a:pPr>
            <a:endParaRPr lang="en-US" sz="1400" dirty="0"/>
          </a:p>
          <a:p>
            <a:pPr lvl="1">
              <a:lnSpc>
                <a:spcPct val="80000"/>
              </a:lnSpc>
            </a:pPr>
            <a:endParaRPr lang="en-US" sz="1400" dirty="0"/>
          </a:p>
        </p:txBody>
      </p:sp>
      <p:pic>
        <p:nvPicPr>
          <p:cNvPr id="11266" name="Picture 2" descr="mage result for alpha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933450"/>
            <a:ext cx="4524096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re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70" y="3581400"/>
            <a:ext cx="4267200" cy="319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12FBC2-D245-494A-AE9A-92E73C8FB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89861"/>
      </p:ext>
    </p:extLst>
  </p:cSld>
  <p:clrMapOvr>
    <a:masterClrMapping/>
  </p:clrMapOvr>
  <p:transition advTm="2778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trends:</a:t>
            </a:r>
          </a:p>
          <a:p>
            <a:pPr lvl="1"/>
            <a:r>
              <a:rPr lang="en-US" dirty="0"/>
              <a:t>Rise of Internet technologies over the past several decades has provided</a:t>
            </a:r>
          </a:p>
          <a:p>
            <a:pPr lvl="2"/>
            <a:r>
              <a:rPr lang="en-US" dirty="0"/>
              <a:t>Great access to data</a:t>
            </a:r>
          </a:p>
          <a:p>
            <a:pPr lvl="2"/>
            <a:r>
              <a:rPr lang="en-US" dirty="0"/>
              <a:t>More data available</a:t>
            </a:r>
          </a:p>
          <a:p>
            <a:pPr lvl="2"/>
            <a:r>
              <a:rPr lang="en-US" dirty="0"/>
              <a:t>Big data problems</a:t>
            </a:r>
          </a:p>
          <a:p>
            <a:pPr lvl="1"/>
            <a:r>
              <a:rPr lang="en-US" dirty="0"/>
              <a:t>Industry drive for machine learning / data science related research supporting business intelligence, customer satisfaction marketing , analytics, finance, etc.</a:t>
            </a:r>
          </a:p>
          <a:p>
            <a:pPr lvl="1"/>
            <a:r>
              <a:rPr lang="en-US" dirty="0"/>
              <a:t>Machine learning and Artificial Intelligence tool/library availability</a:t>
            </a:r>
          </a:p>
          <a:p>
            <a:pPr lvl="2"/>
            <a:r>
              <a:rPr lang="en-US" dirty="0"/>
              <a:t>Increase in free-open source solutions</a:t>
            </a:r>
          </a:p>
          <a:p>
            <a:pPr lvl="2"/>
            <a:r>
              <a:rPr lang="en-US" dirty="0"/>
              <a:t>Rising developer base, data availability, and benchmarks has resulted in rapid advancements in software tools and libraries.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E83DD9-8D9C-4AAB-BC19-6BD0D52AE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57152"/>
      </p:ext>
    </p:extLst>
  </p:cSld>
  <p:clrMapOvr>
    <a:masterClrMapping/>
  </p:clrMapOvr>
  <p:transition advTm="1453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D2E25DB-065B-415E-95B9-5460DA8100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99528"/>
      </p:ext>
    </p:extLst>
  </p:cSld>
  <p:clrMapOvr>
    <a:masterClrMapping/>
  </p:clrMapOvr>
  <p:transition advTm="8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B9CF-0EF0-49A7-B3EC-E832CDA8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29D002-9327-440C-BB53-3246E27A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M0-L3: Discuss key milestones of AI history.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166E6-9245-4D72-9EB3-F14AE768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3D943-05A8-4E85-BFCD-2BE9DD9C9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7D7CFA-AC57-4D1D-8785-F349947AE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7724"/>
      </p:ext>
    </p:extLst>
  </p:cSld>
  <p:clrMapOvr>
    <a:masterClrMapping/>
  </p:clrMapOvr>
  <p:transition advTm="114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B9CF-0EF0-49A7-B3EC-E832CDA8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29D002-9327-440C-BB53-3246E27A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we can define AI and ML as follows:</a:t>
            </a:r>
          </a:p>
          <a:p>
            <a:pPr lvl="1"/>
            <a:r>
              <a:rPr lang="en-US" dirty="0"/>
              <a:t>AI is the concept of developing software that is capable of performing tasks that would typically require some form of intelligence.</a:t>
            </a:r>
          </a:p>
          <a:p>
            <a:pPr lvl="1"/>
            <a:r>
              <a:rPr lang="en-US" dirty="0"/>
              <a:t>Machine learning is a sub-domain of AI focused on enabling learning within the system through supervised and unsupervised means.</a:t>
            </a:r>
          </a:p>
          <a:p>
            <a:r>
              <a:rPr lang="en-US" dirty="0"/>
              <a:t>Community consensus on definitions still evolving</a:t>
            </a:r>
          </a:p>
          <a:p>
            <a:r>
              <a:rPr lang="en-US" dirty="0"/>
              <a:t>Broad domains</a:t>
            </a:r>
          </a:p>
          <a:p>
            <a:pPr lvl="1"/>
            <a:r>
              <a:rPr lang="en-US" dirty="0"/>
              <a:t>AI/ML include numerous sub-domains, which can be divided further.</a:t>
            </a:r>
          </a:p>
          <a:p>
            <a:r>
              <a:rPr lang="en-US" dirty="0"/>
              <a:t>Advances such as deep learning show potential for moving AI from weak toward strong.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166E6-9245-4D72-9EB3-F14AE768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3D943-05A8-4E85-BFCD-2BE9DD9C9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305BD7-2B81-479B-8192-3B67AB3531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32143"/>
      </p:ext>
    </p:extLst>
  </p:cSld>
  <p:clrMapOvr>
    <a:masterClrMapping/>
  </p:clrMapOvr>
  <p:transition advTm="621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83C2-BD4B-4AB7-96C4-CFFB3931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BF494-114F-446D-954E-2205C586B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793BA-0EFA-4E9E-B058-A90750031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21225" y="1179513"/>
            <a:ext cx="2949549" cy="484028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3424DE-4A79-45EA-B7C3-F7560AD14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29564"/>
      </p:ext>
    </p:extLst>
  </p:cSld>
  <p:clrMapOvr>
    <a:masterClrMapping/>
  </p:clrMapOvr>
  <p:transition advTm="161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BF48-E978-4876-9FA6-01ED5F0E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BE6EA-B004-49AB-8EDC-DA19DCD83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Callaghan Innovation. “AI Demystified.” Online at: </a:t>
            </a:r>
            <a:r>
              <a:rPr lang="en-US" dirty="0">
                <a:hlinkClick r:id="rId2"/>
              </a:rPr>
              <a:t>https://www.callaghaninnovation.govt.nz/blog/ai-demystified</a:t>
            </a:r>
            <a:r>
              <a:rPr lang="en-US" dirty="0"/>
              <a:t>, last accessed 01/03/2019.</a:t>
            </a:r>
          </a:p>
          <a:p>
            <a:r>
              <a:rPr lang="en-US" dirty="0"/>
              <a:t>Intel AI Academy, “Infographic: Get Started with AI Development Today,” Online at: </a:t>
            </a:r>
            <a:r>
              <a:rPr lang="en-US" dirty="0">
                <a:hlinkClick r:id="rId3"/>
              </a:rPr>
              <a:t>https://software.intel.com/en-us/articles/infographic-get-started-with-ai-development-today</a:t>
            </a:r>
            <a:r>
              <a:rPr lang="en-US" dirty="0"/>
              <a:t>, last accessed 01/03/2019.</a:t>
            </a:r>
          </a:p>
          <a:p>
            <a:r>
              <a:rPr lang="en-US" dirty="0" err="1"/>
              <a:t>Liise</a:t>
            </a:r>
            <a:r>
              <a:rPr lang="en-US" dirty="0"/>
              <a:t> </a:t>
            </a:r>
            <a:r>
              <a:rPr lang="en-US" dirty="0" err="1"/>
              <a:t>Ruuse</a:t>
            </a:r>
            <a:r>
              <a:rPr lang="en-US" dirty="0"/>
              <a:t>, “Artificial Intelligence: Everything You Want to Know,” </a:t>
            </a:r>
            <a:r>
              <a:rPr lang="en-US" dirty="0" err="1"/>
              <a:t>Scoro</a:t>
            </a:r>
            <a:r>
              <a:rPr lang="en-US" dirty="0"/>
              <a:t>, Online at: </a:t>
            </a:r>
            <a:r>
              <a:rPr lang="en-US" dirty="0">
                <a:hlinkClick r:id="rId4"/>
              </a:rPr>
              <a:t>https://www.scoro.com/blog/artificial-intelligence-everything-you-want-to-know/</a:t>
            </a:r>
            <a:r>
              <a:rPr lang="en-US" dirty="0"/>
              <a:t>, last accessed 01/03/2019. </a:t>
            </a:r>
          </a:p>
          <a:p>
            <a:r>
              <a:rPr lang="en-US" dirty="0" err="1"/>
              <a:t>SKLearn.org</a:t>
            </a:r>
            <a:r>
              <a:rPr lang="en-US" dirty="0"/>
              <a:t>, “Choosing the Right Estimator”, Online at: </a:t>
            </a:r>
            <a:r>
              <a:rPr lang="en-US" dirty="0">
                <a:hlinkClick r:id="rId5"/>
              </a:rPr>
              <a:t>https://scikit-learn.org/stable/tutorial/machine_learning_map/index.html</a:t>
            </a:r>
            <a:r>
              <a:rPr lang="en-US" dirty="0"/>
              <a:t>, last accessed 01/03/2019.</a:t>
            </a:r>
          </a:p>
          <a:p>
            <a:r>
              <a:rPr lang="en-US" dirty="0"/>
              <a:t>The Computing Center, “Machine Learning &amp; Deep Learning 101” Online at: </a:t>
            </a:r>
            <a:r>
              <a:rPr lang="en-US" dirty="0">
                <a:hlinkClick r:id="rId6"/>
              </a:rPr>
              <a:t>http://www.compcenter.com/client/index.cfm/2018/7/30/Machine-Learning--Deep-Learning-101</a:t>
            </a:r>
            <a:r>
              <a:rPr lang="en-US" dirty="0"/>
              <a:t>, last accessed 01/03/2019.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8607A-D3DB-44A2-ACBD-F81FA9325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5DA6-3B07-4689-9FA6-4AD66D924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894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ARTIFICIAL INTELLIGENCE </a:t>
            </a:r>
            <a:br>
              <a:rPr lang="en-US" dirty="0"/>
            </a:br>
            <a:r>
              <a:rPr lang="en-US" dirty="0"/>
              <a:t>(1943 </a:t>
            </a:r>
            <a:r>
              <a:rPr lang="mr-IN" dirty="0"/>
              <a:t>–</a:t>
            </a:r>
            <a:r>
              <a:rPr lang="en-US" dirty="0"/>
              <a:t> 1956)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0254757-C2D1-4620-AF45-50875E6CC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622"/>
      </p:ext>
    </p:extLst>
  </p:cSld>
  <p:clrMapOvr>
    <a:masterClrMapping/>
  </p:clrMapOvr>
  <p:transition advTm="92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Birth of Artificial Intelligence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/>
              <a:t>McCulloch and Pitts, 1943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Model of neurons of the brain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Binary logic for state of neuron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Proposed learning could be modeled given a network structure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Paper: "A Logical Calculus of the Ideas Immanent in Nervous Activity"</a:t>
            </a:r>
            <a:endParaRPr lang="en-US" sz="2100" dirty="0"/>
          </a:p>
          <a:p>
            <a:pPr lvl="2">
              <a:lnSpc>
                <a:spcPct val="90000"/>
              </a:lnSpc>
            </a:pPr>
            <a:r>
              <a:rPr lang="en-US" sz="2100" dirty="0"/>
              <a:t>Set cornerstone for Artificial Neural Networks (ANN)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John von Neumann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ENAC and EDVAC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Stored program machines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Funded Marvin </a:t>
            </a:r>
            <a:r>
              <a:rPr lang="en-US" sz="2100" dirty="0" err="1"/>
              <a:t>Minksy</a:t>
            </a:r>
            <a:r>
              <a:rPr lang="en-US" sz="2100" dirty="0"/>
              <a:t> and Dean Edmonds construction of first ANN machine, in 1951</a:t>
            </a:r>
          </a:p>
          <a:p>
            <a:pPr eaLnBrk="1" hangingPunct="1">
              <a:lnSpc>
                <a:spcPct val="90000"/>
              </a:lnSpc>
            </a:pPr>
            <a:endParaRPr lang="en-US" sz="2600" dirty="0"/>
          </a:p>
        </p:txBody>
      </p:sp>
      <p:pic>
        <p:nvPicPr>
          <p:cNvPr id="2050" name="Picture 2" descr="mage result for perceptron pit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52600"/>
            <a:ext cx="545257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BCD206-4ED6-4F26-B72C-BFA374142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613"/>
      </p:ext>
    </p:extLst>
  </p:cSld>
  <p:clrMapOvr>
    <a:masterClrMapping/>
  </p:clrMapOvr>
  <p:transition advTm="1117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 of Artificial Intelligence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/>
              <a:t>Alan Turing, 1950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“Computing Machinery and Intelligence”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Defined turning’s famous “Imitation Game”</a:t>
            </a:r>
          </a:p>
          <a:p>
            <a:pPr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r>
              <a:rPr lang="en-US" sz="2200" dirty="0"/>
              <a:t>Claude Shannon, 1950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Chess playing machine using search techniques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Typical chess game: 10</a:t>
            </a:r>
            <a:r>
              <a:rPr lang="en-US" sz="2100" baseline="30000" dirty="0"/>
              <a:t>120</a:t>
            </a:r>
            <a:r>
              <a:rPr lang="en-US" sz="2100" dirty="0"/>
              <a:t> possible moves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3 x 10</a:t>
            </a:r>
            <a:r>
              <a:rPr lang="en-US" sz="1800" baseline="30000" dirty="0"/>
              <a:t>106</a:t>
            </a:r>
            <a:r>
              <a:rPr lang="en-US" sz="1800" dirty="0"/>
              <a:t> years if examining one move per microsecond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This demonstrated a need of heuristics to guide search over large search spaces</a:t>
            </a:r>
          </a:p>
          <a:p>
            <a:pPr>
              <a:lnSpc>
                <a:spcPct val="80000"/>
              </a:lnSpc>
            </a:pPr>
            <a:endParaRPr lang="en-US" sz="2200" dirty="0"/>
          </a:p>
          <a:p>
            <a:pPr>
              <a:lnSpc>
                <a:spcPct val="80000"/>
              </a:lnSpc>
            </a:pPr>
            <a:r>
              <a:rPr lang="en-US" sz="2200" dirty="0"/>
              <a:t>McCarthy, Shannon, and Minsky,1956</a:t>
            </a:r>
          </a:p>
          <a:p>
            <a:pPr lvl="1">
              <a:lnSpc>
                <a:spcPct val="80000"/>
              </a:lnSpc>
            </a:pPr>
            <a:r>
              <a:rPr lang="en-US" sz="2100" b="1" dirty="0"/>
              <a:t>Workshop at Dartmouth College </a:t>
            </a:r>
            <a:r>
              <a:rPr lang="en-US" sz="2100" dirty="0"/>
              <a:t>to bringing together others researching machine intelligence</a:t>
            </a:r>
          </a:p>
          <a:p>
            <a:pPr lvl="1">
              <a:lnSpc>
                <a:spcPct val="80000"/>
              </a:lnSpc>
            </a:pPr>
            <a:r>
              <a:rPr lang="en-US" sz="2100" dirty="0"/>
              <a:t>Workshop gave birth to Artificial Intelligence as a research discipline</a:t>
            </a:r>
          </a:p>
          <a:p>
            <a:pPr eaLnBrk="1" hangingPunct="1">
              <a:lnSpc>
                <a:spcPct val="80000"/>
              </a:lnSpc>
            </a:pPr>
            <a:endParaRPr lang="en-US" sz="2600" dirty="0"/>
          </a:p>
        </p:txBody>
      </p:sp>
      <p:pic>
        <p:nvPicPr>
          <p:cNvPr id="3076" name="Picture 4" descr="https://upload.wikimedia.org/wikipedia/commons/e/e4/Turing_Test_version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71564"/>
            <a:ext cx="3200400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ge result for turing test imitation ga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886" y="3864429"/>
            <a:ext cx="3265713" cy="217714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6AAA81-6F4E-4394-A7DB-0C3E2BC96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7204"/>
      </p:ext>
    </p:extLst>
  </p:cSld>
  <p:clrMapOvr>
    <a:masterClrMapping/>
  </p:clrMapOvr>
  <p:transition advTm="2430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Artificial Intelligence </a:t>
            </a:r>
            <a:br>
              <a:rPr lang="en-US" dirty="0"/>
            </a:br>
            <a:r>
              <a:rPr lang="en-US" cap="none" dirty="0"/>
              <a:t>(1956 to Late 1960s)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37D069-7C3E-4DDD-AA0B-64762B1FC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76296"/>
      </p:ext>
    </p:extLst>
  </p:cSld>
  <p:clrMapOvr>
    <a:masterClrMapping/>
  </p:clrMapOvr>
  <p:transition advTm="260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Artificial Intelligence </a:t>
            </a:r>
            <a:br>
              <a:rPr lang="en-US" dirty="0"/>
            </a:b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Great enthusiasm with limited success</a:t>
            </a:r>
          </a:p>
          <a:p>
            <a:endParaRPr lang="en-US" dirty="0"/>
          </a:p>
          <a:p>
            <a:r>
              <a:rPr lang="en-US" dirty="0"/>
              <a:t>McCarthy, 1958</a:t>
            </a:r>
          </a:p>
          <a:p>
            <a:pPr lvl="1"/>
            <a:r>
              <a:rPr lang="en-US" dirty="0"/>
              <a:t>Defined LISP, the AI language for many years</a:t>
            </a:r>
          </a:p>
          <a:p>
            <a:pPr lvl="1"/>
            <a:r>
              <a:rPr lang="en-US" dirty="0"/>
              <a:t>Advice Taker – plan to drive to the airport</a:t>
            </a:r>
          </a:p>
          <a:p>
            <a:pPr lvl="2"/>
            <a:r>
              <a:rPr lang="en-US" dirty="0"/>
              <a:t>Simple axioms</a:t>
            </a:r>
          </a:p>
          <a:p>
            <a:pPr lvl="2"/>
            <a:r>
              <a:rPr lang="en-US" dirty="0"/>
              <a:t>First, knowledge-based system</a:t>
            </a:r>
          </a:p>
          <a:p>
            <a:endParaRPr lang="en-US" dirty="0"/>
          </a:p>
          <a:p>
            <a:pPr eaLnBrk="1" hangingPunct="1"/>
            <a:r>
              <a:rPr lang="en-US" dirty="0" err="1"/>
              <a:t>Bobrow</a:t>
            </a:r>
            <a:r>
              <a:rPr lang="en-US" dirty="0"/>
              <a:t>, 1964</a:t>
            </a:r>
          </a:p>
          <a:p>
            <a:pPr lvl="1"/>
            <a:r>
              <a:rPr lang="en-US" dirty="0"/>
              <a:t>“Natural Language Input for a Computer Problem Solving System” </a:t>
            </a:r>
          </a:p>
          <a:p>
            <a:pPr lvl="1"/>
            <a:r>
              <a:rPr lang="en-US" dirty="0"/>
              <a:t>Kicked off natural language processing using AI techniques</a:t>
            </a:r>
          </a:p>
          <a:p>
            <a:pPr lvl="1"/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007B0A-CB82-4DC6-9283-BA4BEAD13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6353"/>
      </p:ext>
    </p:extLst>
  </p:cSld>
  <p:clrMapOvr>
    <a:masterClrMapping/>
  </p:clrMapOvr>
  <p:transition advTm="420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Artificial Intelligence </a:t>
            </a:r>
            <a:br>
              <a:rPr lang="en-US" dirty="0"/>
            </a:b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1" y="1178720"/>
            <a:ext cx="6781800" cy="48410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/>
              <a:t>Rosenblatt, 1962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Perceptron convergence theorem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Neural networks could learn the connection strengths and thus be trained for a particular problem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Newell and Simon, 1961/1972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General Problem Solver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Separate problem solving technique from the data</a:t>
            </a:r>
          </a:p>
          <a:p>
            <a:pPr lvl="1">
              <a:lnSpc>
                <a:spcPct val="90000"/>
              </a:lnSpc>
            </a:pPr>
            <a:r>
              <a:rPr lang="en-US" sz="2100" dirty="0"/>
              <a:t>Used Means-Ends Analysis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States define problem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Analysis to determine distance from goal state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Operators to transition between states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err="1"/>
              <a:t>Weizenbaum</a:t>
            </a:r>
            <a:r>
              <a:rPr lang="en-US" sz="1800" dirty="0"/>
              <a:t>, 1964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Developed ELIZA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Followed a script to emulate communication with a psychoanalyst.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Early example of chat bot 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endParaRPr lang="en-US" sz="2600" dirty="0"/>
          </a:p>
        </p:txBody>
      </p:sp>
      <p:pic>
        <p:nvPicPr>
          <p:cNvPr id="1026" name="Picture 2" descr="https://upload.wikimedia.org/wikipedia/commons/4/4e/ELIZA_conversa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4" y="1865710"/>
            <a:ext cx="49244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111F21-3A32-4F4E-8788-6118F4A33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61426"/>
      </p:ext>
    </p:extLst>
  </p:cSld>
  <p:clrMapOvr>
    <a:masterClrMapping/>
  </p:clrMapOvr>
  <p:transition advTm="805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rau-stansbury-theme">
  <a:themeElements>
    <a:clrScheme name="ERAU Template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RAU Template 2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ERAU Template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2981</TotalTime>
  <Words>1830</Words>
  <Application>Microsoft Office PowerPoint</Application>
  <PresentationFormat>Widescreen</PresentationFormat>
  <Paragraphs>289</Paragraphs>
  <Slides>32</Slides>
  <Notes>17</Notes>
  <HiddenSlides>0</HiddenSlides>
  <MMClips>31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Courier New</vt:lpstr>
      <vt:lpstr>GillSans</vt:lpstr>
      <vt:lpstr>erau-stansbury-theme</vt:lpstr>
      <vt:lpstr>A Brief History of AI</vt:lpstr>
      <vt:lpstr>Outline</vt:lpstr>
      <vt:lpstr>Learning Outcomes</vt:lpstr>
      <vt:lpstr>Birth of ARTIFICIAL INTELLIGENCE  (1943 – 1956)</vt:lpstr>
      <vt:lpstr>Birth of Artificial Intelligence</vt:lpstr>
      <vt:lpstr>Birth of Artificial Intelligence</vt:lpstr>
      <vt:lpstr>Rise of Artificial Intelligence  (1956 to Late 1960s)</vt:lpstr>
      <vt:lpstr>Rise of Artificial Intelligence  </vt:lpstr>
      <vt:lpstr>Rise of Artificial Intelligence  </vt:lpstr>
      <vt:lpstr>Rise of Artificial Intelligence  </vt:lpstr>
      <vt:lpstr>Disillusionment (aka AI Winters) (1960s and 1970s)</vt:lpstr>
      <vt:lpstr>The Disillusionment</vt:lpstr>
      <vt:lpstr>Expert Systems (Early 1970s to Mid-1980s)</vt:lpstr>
      <vt:lpstr>Expert Systems</vt:lpstr>
      <vt:lpstr>Expert Systems</vt:lpstr>
      <vt:lpstr>Expert Systems</vt:lpstr>
      <vt:lpstr>Neural networks – Round 2 (1965 to 1980s, Mostly 1980s)</vt:lpstr>
      <vt:lpstr>Return of the Neural Network</vt:lpstr>
      <vt:lpstr>Return of the Neural Network (cont.)</vt:lpstr>
      <vt:lpstr>Evolutionary Computation (1970s onward)</vt:lpstr>
      <vt:lpstr>Evolutionary Computation</vt:lpstr>
      <vt:lpstr>Fuzzy Systems (1980s onward)</vt:lpstr>
      <vt:lpstr>Fuzzy Systems</vt:lpstr>
      <vt:lpstr>Fuzzy Systems</vt:lpstr>
      <vt:lpstr>Modern Artificial Intelligence (1990s onward)</vt:lpstr>
      <vt:lpstr>Modern AI</vt:lpstr>
      <vt:lpstr>Modern AI</vt:lpstr>
      <vt:lpstr>Modern AI</vt:lpstr>
      <vt:lpstr>Wrap-up</vt:lpstr>
      <vt:lpstr>Summary</vt:lpstr>
      <vt:lpstr>Questions</vt:lpstr>
      <vt:lpstr>References</vt:lpstr>
    </vt:vector>
  </TitlesOfParts>
  <Company>ERAU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Flight Tests of UAT ADS-B unit for SubOrbital Reusable Launch Vehicles</dc:title>
  <dc:creator>Richard Stansbury</dc:creator>
  <cp:lastModifiedBy>Richard Stansbury</cp:lastModifiedBy>
  <cp:revision>111</cp:revision>
  <cp:lastPrinted>2013-04-15T16:47:41Z</cp:lastPrinted>
  <dcterms:created xsi:type="dcterms:W3CDTF">2013-04-05T18:35:52Z</dcterms:created>
  <dcterms:modified xsi:type="dcterms:W3CDTF">2019-01-04T18:34:53Z</dcterms:modified>
</cp:coreProperties>
</file>